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68" r:id="rId4"/>
    <p:sldId id="261" r:id="rId5"/>
    <p:sldId id="260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81" autoAdjust="0"/>
  </p:normalViewPr>
  <p:slideViewPr>
    <p:cSldViewPr>
      <p:cViewPr>
        <p:scale>
          <a:sx n="106" d="100"/>
          <a:sy n="106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1AF17-B79E-465A-ADED-20715B86DC1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F2691-D366-4736-BE71-838A49AF8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/>
          <a:lstStyle/>
          <a:p>
            <a:fld id="{E2F0ACC0-6279-4F54-A10A-80EE2D99DD9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0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VISION of the strategy is</a:t>
            </a:r>
          </a:p>
          <a:p>
            <a:r>
              <a:rPr lang="en-US" dirty="0" smtClean="0"/>
              <a:t>The right seed in the right place at the right time.</a:t>
            </a:r>
          </a:p>
          <a:p>
            <a:endParaRPr lang="en-US" dirty="0" smtClean="0"/>
          </a:p>
          <a:p>
            <a:r>
              <a:rPr lang="en-US" b="1" dirty="0" smtClean="0"/>
              <a:t>The MISSION is </a:t>
            </a:r>
          </a:p>
          <a:p>
            <a:r>
              <a:rPr lang="en-US" dirty="0" smtClean="0"/>
              <a:t>To ensure the availability of genetically appropriate seed for healthy and productive plant communities and</a:t>
            </a:r>
            <a:r>
              <a:rPr lang="en-US" baseline="0" dirty="0" smtClean="0"/>
              <a:t> sustainable ecosystems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is relevant on both public and private lands across the U.S.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32BE-2FE3-46E4-8692-0925E112947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2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Many people ask why we need a strategy when work is ongoing.</a:t>
            </a:r>
          </a:p>
          <a:p>
            <a:pPr marL="171445" indent="-171445">
              <a:buFont typeface="Wingdings" charset="2"/>
              <a:buChar char="Ø"/>
            </a:pPr>
            <a:endParaRPr lang="en-US" b="1" dirty="0" smtClean="0"/>
          </a:p>
          <a:p>
            <a:r>
              <a:rPr lang="en-US" b="1" dirty="0" smtClean="0"/>
              <a:t>While</a:t>
            </a:r>
            <a:r>
              <a:rPr lang="en-US" b="1" baseline="0" dirty="0" smtClean="0"/>
              <a:t> this is true, w</a:t>
            </a:r>
            <a:r>
              <a:rPr lang="en-US" b="1" dirty="0" smtClean="0"/>
              <a:t>e all need to be on the same page – working</a:t>
            </a:r>
            <a:r>
              <a:rPr lang="en-US" b="1" baseline="0" dirty="0" smtClean="0"/>
              <a:t> together</a:t>
            </a:r>
            <a:r>
              <a:rPr lang="en-US" b="1" dirty="0" smtClean="0"/>
              <a:t>. </a:t>
            </a:r>
          </a:p>
          <a:p>
            <a:pPr marL="171445" indent="-171445"/>
            <a:endParaRPr lang="en-US" b="1" dirty="0" smtClean="0"/>
          </a:p>
          <a:p>
            <a:r>
              <a:rPr lang="en-US" b="1" baseline="0" dirty="0" smtClean="0"/>
              <a:t>The strategy provides a common set of goals and actions to help us move forward together.  </a:t>
            </a:r>
          </a:p>
          <a:p>
            <a:pPr marL="171445" indent="-171445">
              <a:buFont typeface="Wingdings" charset="2"/>
              <a:buChar char="Ø"/>
            </a:pPr>
            <a:endParaRPr lang="en-US" b="1" baseline="0" dirty="0" smtClean="0"/>
          </a:p>
          <a:p>
            <a:r>
              <a:rPr lang="en-US" b="1" baseline="0" dirty="0" smtClean="0"/>
              <a:t>And there is an urgent need to step up this work because of an increasing need for seed. </a:t>
            </a:r>
          </a:p>
          <a:p>
            <a:pPr marL="171445" indent="-171445">
              <a:buFont typeface="Wingdings" charset="2"/>
              <a:buChar char="Ø"/>
            </a:pPr>
            <a:endParaRPr lang="en-US" b="1" baseline="0" dirty="0" smtClean="0"/>
          </a:p>
          <a:p>
            <a:r>
              <a:rPr lang="en-US" b="1" baseline="0" dirty="0" smtClean="0"/>
              <a:t>No one or two agencies can do it all.   </a:t>
            </a:r>
          </a:p>
          <a:p>
            <a:endParaRPr lang="en-US" dirty="0" smtClean="0"/>
          </a:p>
          <a:p>
            <a:r>
              <a:rPr lang="en-US" b="1" dirty="0" smtClean="0"/>
              <a:t>*Only country</a:t>
            </a:r>
            <a:r>
              <a:rPr lang="en-US" b="1" baseline="0" dirty="0" smtClean="0"/>
              <a:t> in the world with a National Seed Strategy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657E-8C61-4E63-B360-0DCBF900691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4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32BE-2FE3-46E4-8692-0925E11294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4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5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1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36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2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50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89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2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94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9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8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8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74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6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3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2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9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9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8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34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85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35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1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5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9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6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8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3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FE61-CE1D-4246-AAC1-89ABD70458D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FCCD0-2214-473B-8B05-A21F80C50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FE008-3A33-4B95-8319-F4BD110947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63D1-E430-400E-B08D-64024500B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2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E037-0D8B-4178-B391-5D2A6CC8DDF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45F0-C4C7-484B-968E-6CFC0AEC5B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70634"/>
              </p:ext>
            </p:extLst>
          </p:nvPr>
        </p:nvGraphicFramePr>
        <p:xfrm>
          <a:off x="239781" y="990600"/>
          <a:ext cx="8751819" cy="5579982"/>
        </p:xfrm>
        <a:graphic>
          <a:graphicData uri="http://schemas.openxmlformats.org/drawingml/2006/table">
            <a:tbl>
              <a:tblPr/>
              <a:tblGrid>
                <a:gridCol w="2960619"/>
                <a:gridCol w="2667000"/>
                <a:gridCol w="3124200"/>
              </a:tblGrid>
              <a:tr h="89194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plant: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indigenous terrestrial and aquatic plant species that have evolved and occur naturally in a particular region, ecosystem, or habitat.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Seed </a:t>
                      </a:r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 Guidance: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recommendations for protecting adaptations of wild populations by restricting seed transfer only to areas where they will grow, reproduce successfully, and produce no adverse genetic effects. 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Wildland collected seed: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seed that is harvested from a native plant community on uncultivated </a:t>
                      </a:r>
                      <a:r>
                        <a:rPr 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</a:t>
                      </a:r>
                      <a:r>
                        <a:rPr lang="en-US" sz="13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(G0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seed).  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8">
                <a:tc vMerge="1">
                  <a:txBody>
                    <a:bodyPr/>
                    <a:lstStyle/>
                    <a:p>
                      <a:pPr algn="l" rtl="0" fontAlgn="t"/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Identified seed: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inspected seed that is harvested from uncultivated land, seed production areas, seed fields, or orchards where no selection or testing of the parent population has been conducted (G0 seed). 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16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Non-native plant: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alien, foreign, nonindigenous, or exotic plant species that have been introduced by humans to a location(s) outside its native or natural range. 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6159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Invasive plant: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plant that is both non-native and able to establish on many sites, grow quickly, and spread to the point of disrupting plant communities or ecosystems. 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Seed </a:t>
                      </a:r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Zone: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mapped area with fixed boundaries in which seeds or plant materials can be transferred for the best chance of success. 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Foundation seed: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the earliest certified generation of seed available to producers for seed production  (G1 seed).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 seed: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refers to seed that does not take into account its purity and germination. 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952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Locally adapted plant: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plant from an area geographically near a planting site that is environmentally adapted and likely to establish and persist.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Pure-live-seed (PLS): 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amount of live, viable seed in a lot of bulk seed.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1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3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Workhorse species:</a:t>
                      </a:r>
                      <a:r>
                        <a:rPr lang="en-US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locally adapted native plants that are abundant across a wide range of ecological settings, establish quickly, and produce high ground cover on disturbed sites.</a:t>
                      </a:r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13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649" y="97058"/>
            <a:ext cx="88963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</a:rPr>
              <a:t>Nevada Native Seed </a:t>
            </a:r>
            <a:r>
              <a:rPr lang="en-US" sz="2600" b="1" dirty="0" smtClean="0">
                <a:solidFill>
                  <a:prstClr val="black"/>
                </a:solidFill>
              </a:rPr>
              <a:t>Forum</a:t>
            </a:r>
            <a:endParaRPr lang="en-US" sz="2600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600" y="757376"/>
            <a:ext cx="8763000" cy="4788"/>
          </a:xfrm>
          <a:prstGeom prst="line">
            <a:avLst/>
          </a:prstGeom>
          <a:ln w="12700">
            <a:solidFill>
              <a:srgbClr val="8C8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igA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4853" r="2855" b="6912"/>
          <a:stretch/>
        </p:blipFill>
        <p:spPr bwMode="auto">
          <a:xfrm>
            <a:off x="3307647" y="4358328"/>
            <a:ext cx="2502015" cy="154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94907" y="228160"/>
            <a:ext cx="4236658" cy="511497"/>
            <a:chOff x="4079875" y="131611"/>
            <a:chExt cx="4236658" cy="511497"/>
          </a:xfrm>
        </p:grpSpPr>
        <p:pic>
          <p:nvPicPr>
            <p:cNvPr id="32" name="Picture 3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599" y="134438"/>
              <a:ext cx="546595" cy="461950"/>
            </a:xfrm>
            <a:prstGeom prst="rect">
              <a:avLst/>
            </a:prstGeom>
          </p:spPr>
        </p:pic>
        <p:pic>
          <p:nvPicPr>
            <p:cNvPr id="26" name="Picture 25" descr="Image result for FWS Logo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058" y="131611"/>
              <a:ext cx="391160" cy="466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 descr="Image result for BLMLogo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5" y="170345"/>
              <a:ext cx="448310" cy="390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665" y="133516"/>
              <a:ext cx="417830" cy="464185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846" y="251102"/>
              <a:ext cx="638175" cy="194310"/>
            </a:xfrm>
            <a:prstGeom prst="rect">
              <a:avLst/>
            </a:prstGeom>
          </p:spPr>
        </p:pic>
        <p:pic>
          <p:nvPicPr>
            <p:cNvPr id="34" name="Picture 33" descr="Image result for NV Department of Forestry Logo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152995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1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152995"/>
              <a:ext cx="314325" cy="490113"/>
            </a:xfrm>
            <a:prstGeom prst="rect">
              <a:avLst/>
            </a:prstGeom>
          </p:spPr>
        </p:pic>
        <p:pic>
          <p:nvPicPr>
            <p:cNvPr id="43" name="Picture 3" descr="http://www.unr.edu/Documents/president/im/basic-logos/logo-nevada-n/jpg/nevada-n-rgb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119" y="152995"/>
              <a:ext cx="429414" cy="42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951795" y="5850180"/>
            <a:ext cx="2994873" cy="417269"/>
            <a:chOff x="2209800" y="-1523999"/>
            <a:chExt cx="2994873" cy="417269"/>
          </a:xfrm>
        </p:grpSpPr>
        <p:sp>
          <p:nvSpPr>
            <p:cNvPr id="2" name="TextBox 1"/>
            <p:cNvSpPr txBox="1"/>
            <p:nvPr/>
          </p:nvSpPr>
          <p:spPr>
            <a:xfrm>
              <a:off x="2209800" y="-1523999"/>
              <a:ext cx="2400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 smtClean="0">
                  <a:solidFill>
                    <a:prstClr val="black"/>
                  </a:solidFill>
                </a:rPr>
                <a:t>PURITY x PERCENT TOTAL GERMINATION </a:t>
              </a:r>
              <a:endParaRPr lang="en-US" sz="1000" b="1" u="sng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33625" y="-1368340"/>
              <a:ext cx="2057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prstClr val="black"/>
                  </a:solidFill>
                </a:rPr>
                <a:t>100</a:t>
              </a:r>
              <a:endParaRPr lang="en-US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80773" y="-1483755"/>
              <a:ext cx="723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prstClr val="black"/>
                  </a:solidFill>
                </a:rPr>
                <a:t>= % PLS</a:t>
              </a:r>
              <a:endParaRPr lang="en-US" sz="1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15593" y="5767312"/>
            <a:ext cx="139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Provisional Seed Zones from Bower </a:t>
            </a:r>
            <a:r>
              <a:rPr lang="en-US" sz="900" i="1" dirty="0" smtClean="0">
                <a:solidFill>
                  <a:prstClr val="black"/>
                </a:solidFill>
              </a:rPr>
              <a:t>et al. </a:t>
            </a:r>
            <a:r>
              <a:rPr lang="en-US" sz="900" dirty="0" smtClean="0">
                <a:solidFill>
                  <a:prstClr val="black"/>
                </a:solidFill>
              </a:rPr>
              <a:t>2014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49" y="456295"/>
            <a:ext cx="1657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Definitions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79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33" y="304800"/>
            <a:ext cx="8767867" cy="424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5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6596" r="8709" b="7719"/>
          <a:stretch/>
        </p:blipFill>
        <p:spPr>
          <a:xfrm>
            <a:off x="381000" y="1447800"/>
            <a:ext cx="3562115" cy="4800600"/>
          </a:xfrm>
          <a:ln w="28575"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270973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Announced Aug 2015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Developed by the Plant Conservation Alliance (PCA)</a:t>
            </a:r>
          </a:p>
          <a:p>
            <a:pPr lvl="1"/>
            <a:r>
              <a:rPr lang="en-US" sz="2000" dirty="0" smtClean="0"/>
              <a:t>Brings together 12 Federal Agencies and more than 300 other organizations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Provides a common set of goals and actions to help us move forward together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0" y="369888"/>
            <a:ext cx="9144000" cy="849312"/>
          </a:xfrm>
          <a:noFill/>
        </p:spPr>
        <p:txBody>
          <a:bodyPr anchor="ctr">
            <a:normAutofit/>
          </a:bodyPr>
          <a:lstStyle/>
          <a:p>
            <a:r>
              <a:rPr lang="en-US" b="1" dirty="0" smtClean="0"/>
              <a:t>A Coordinated, Strategic Approach</a:t>
            </a:r>
            <a:endParaRPr lang="en-US" sz="2200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0" y="0"/>
            <a:ext cx="9151545" cy="369888"/>
          </a:xfrm>
          <a:prstGeom prst="rect">
            <a:avLst/>
          </a:prstGeom>
          <a:solidFill>
            <a:srgbClr val="2F79A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ridging the g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4" y="3705551"/>
            <a:ext cx="7212156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51545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Moving Forward: Success Looks Like…</a:t>
            </a:r>
            <a:endParaRPr lang="en-US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51545" cy="369888"/>
          </a:xfrm>
          <a:prstGeom prst="rect">
            <a:avLst/>
          </a:prstGeom>
          <a:solidFill>
            <a:srgbClr val="2F79A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      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54909" y="1438274"/>
            <a:ext cx="2997866" cy="473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Networks of 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600" b="1" dirty="0" smtClean="0">
              <a:solidFill>
                <a:srgbClr val="4F6F38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Seed Collectors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Researchers 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Farmers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Nurseries and seed storage facilities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Restoration ecologists and botanists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2895600" y="2895600"/>
            <a:ext cx="31242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Bridging the Gap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Between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8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8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172200" y="1438273"/>
            <a:ext cx="3276600" cy="473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 smtClean="0"/>
              <a:t>Networks of: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600" dirty="0" smtClean="0"/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Public  Land Managers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Policy Makers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Tribal Land Managers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Private Land Owners</a:t>
            </a:r>
          </a:p>
          <a:p>
            <a:pPr>
              <a:spcBef>
                <a:spcPts val="0"/>
              </a:spcBef>
              <a:defRPr/>
            </a:pPr>
            <a:r>
              <a:rPr lang="en-US" sz="2600" dirty="0" smtClean="0"/>
              <a:t>Communication and Education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8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2800" b="1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6596" r="8709" b="7719"/>
          <a:stretch/>
        </p:blipFill>
        <p:spPr>
          <a:xfrm rot="684382">
            <a:off x="4398534" y="4102141"/>
            <a:ext cx="744178" cy="101719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153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8" y="1719674"/>
            <a:ext cx="4651023" cy="4562866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7620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 Black" panose="020B0A04020102020204" pitchFamily="34" charset="0"/>
              </a:rPr>
              <a:t>Great Basin Partnerships </a:t>
            </a:r>
            <a:r>
              <a:rPr lang="en-US" sz="1800" dirty="0">
                <a:latin typeface="Arial Black" panose="020B0A04020102020204" pitchFamily="34" charset="0"/>
              </a:rPr>
              <a:t>w</a:t>
            </a:r>
            <a:r>
              <a:rPr lang="en-US" sz="1800" dirty="0" smtClean="0">
                <a:latin typeface="Arial Black" panose="020B0A04020102020204" pitchFamily="34" charset="0"/>
              </a:rPr>
              <a:t>ithin the Cycle of Seed Collection, Development, Production, and Use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882929"/>
            <a:ext cx="1981200" cy="1113137"/>
          </a:xfrm>
          <a:prstGeom prst="wedgeRoundRectCallout">
            <a:avLst>
              <a:gd name="adj1" fmla="val 96421"/>
              <a:gd name="adj2" fmla="val 33067"/>
              <a:gd name="adj3" fmla="val 16667"/>
            </a:avLst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Collecting Seed:</a:t>
            </a:r>
            <a:endParaRPr lang="en-US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BLM/FWS/FS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Great Basin Native Plant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Mining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Non-Profit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State Agencies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33432" y="889700"/>
            <a:ext cx="1676400" cy="799171"/>
          </a:xfrm>
          <a:prstGeom prst="wedgeRoundRectCallout">
            <a:avLst>
              <a:gd name="adj1" fmla="val 4285"/>
              <a:gd name="adj2" fmla="val 94571"/>
              <a:gd name="adj3" fmla="val 16667"/>
            </a:avLst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Develop Seed Transfer Guidance: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Great Basin Native Plant Project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247466" y="2455098"/>
            <a:ext cx="1676400" cy="1182027"/>
          </a:xfrm>
          <a:prstGeom prst="wedgeRoundRectCallout">
            <a:avLst>
              <a:gd name="adj1" fmla="val -78526"/>
              <a:gd name="adj2" fmla="val 20348"/>
              <a:gd name="adj3" fmla="val 16667"/>
            </a:avLst>
          </a:prstGeom>
          <a:solidFill>
            <a:srgbClr val="DE5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O</a:t>
            </a: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utreach to Growers: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NRCS Plant Materials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Resource Conservation Districts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State Dept</a:t>
            </a: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Ag</a:t>
            </a:r>
            <a:endParaRPr lang="en-US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086598" y="3745298"/>
            <a:ext cx="1828800" cy="1029629"/>
          </a:xfrm>
          <a:prstGeom prst="wedgeRoundRectCallout">
            <a:avLst>
              <a:gd name="adj1" fmla="val -70404"/>
              <a:gd name="adj2" fmla="val -57746"/>
              <a:gd name="adj3" fmla="val 16667"/>
            </a:avLst>
          </a:prstGeom>
          <a:solidFill>
            <a:srgbClr val="DE5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Helping Growers Establish Fields: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RCDs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NRCS </a:t>
            </a: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Plant Materials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109176" y="4876800"/>
            <a:ext cx="1752600" cy="762000"/>
          </a:xfrm>
          <a:prstGeom prst="wedgeRoundRectCallout">
            <a:avLst>
              <a:gd name="adj1" fmla="val -75443"/>
              <a:gd name="adj2" fmla="val -39065"/>
              <a:gd name="adj3" fmla="val 16667"/>
            </a:avLst>
          </a:prstGeom>
          <a:solidFill>
            <a:srgbClr val="F68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Producing Seed: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Non-Profit Groups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Private Growers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State Nurseries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70933" y="4761571"/>
            <a:ext cx="1786467" cy="877229"/>
          </a:xfrm>
          <a:prstGeom prst="wedgeRoundRectCallout">
            <a:avLst>
              <a:gd name="adj1" fmla="val 60207"/>
              <a:gd name="adj2" fmla="val -30140"/>
              <a:gd name="adj3" fmla="val 16667"/>
            </a:avLst>
          </a:prstGeom>
          <a:solidFill>
            <a:srgbClr val="A07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Storing Seed: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BLM/FS </a:t>
            </a: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S</a:t>
            </a: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eed Warehouses</a:t>
            </a:r>
            <a:endParaRPr lang="en-US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Private Growers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State Seed Warehouses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04800" y="3505807"/>
            <a:ext cx="1676400" cy="990600"/>
          </a:xfrm>
          <a:prstGeom prst="wedgeRoundRectCallout">
            <a:avLst>
              <a:gd name="adj1" fmla="val 75701"/>
              <a:gd name="adj2" fmla="val -42826"/>
              <a:gd name="adj3" fmla="val 16667"/>
            </a:avLst>
          </a:prstGeom>
          <a:solidFill>
            <a:srgbClr val="72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Understanding How to Use Seed: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Great Basin Native Plant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Universities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USGS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endParaRPr lang="en-US" sz="9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en-US" sz="1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70933" y="2123424"/>
            <a:ext cx="1752600" cy="1258779"/>
          </a:xfrm>
          <a:prstGeom prst="wedgeRoundRectCallout">
            <a:avLst>
              <a:gd name="adj1" fmla="val 66779"/>
              <a:gd name="adj2" fmla="val 28876"/>
              <a:gd name="adj3" fmla="val 16667"/>
            </a:avLst>
          </a:prstGeom>
          <a:solidFill>
            <a:srgbClr val="725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Using Seed: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BLM/FWS/FS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Mining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Ranchers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State Agencies</a:t>
            </a:r>
            <a:endParaRPr lang="en-US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         Wildlife</a:t>
            </a:r>
          </a:p>
          <a:p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         </a:t>
            </a: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Forestry</a:t>
            </a:r>
            <a:endParaRPr lang="en-US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         </a:t>
            </a: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Highways</a:t>
            </a:r>
            <a:endParaRPr lang="en-US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endParaRPr lang="en-US" sz="900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en-US" sz="100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09599" y="5729625"/>
            <a:ext cx="2590800" cy="1105829"/>
          </a:xfrm>
          <a:prstGeom prst="wedgeRoundRectCallout">
            <a:avLst>
              <a:gd name="adj1" fmla="val 55364"/>
              <a:gd name="adj2" fmla="val -32475"/>
              <a:gd name="adj3" fmla="val 16667"/>
            </a:avLst>
          </a:prstGeom>
          <a:solidFill>
            <a:srgbClr val="9EB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Procuring Seed: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BLM </a:t>
            </a: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S</a:t>
            </a: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eed </a:t>
            </a: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W</a:t>
            </a: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arehouse</a:t>
            </a:r>
            <a:endParaRPr lang="en-US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Seed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Seed Certification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State 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Seed Cleaning and Testing Facilities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Crop Improvement Associations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6790266" y="1206747"/>
            <a:ext cx="2133600" cy="1143000"/>
          </a:xfrm>
          <a:prstGeom prst="wedgeRoundRectCallout">
            <a:avLst>
              <a:gd name="adj1" fmla="val -88418"/>
              <a:gd name="adj2" fmla="val 35896"/>
              <a:gd name="adj3" fmla="val 16667"/>
            </a:avLst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Figuring Out How to Germinate,  Establish  and Manage Fields: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Great Basin Native Plant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Universities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NRCS Plant Materials Centers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553200" y="5729624"/>
            <a:ext cx="2308576" cy="1105829"/>
          </a:xfrm>
          <a:prstGeom prst="wedgeRoundRectCallout">
            <a:avLst>
              <a:gd name="adj1" fmla="val -100917"/>
              <a:gd name="adj2" fmla="val 1596"/>
              <a:gd name="adj3" fmla="val 16667"/>
            </a:avLst>
          </a:prstGeom>
          <a:solidFill>
            <a:srgbClr val="F7A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Collecting Wildland Seed:</a:t>
            </a:r>
          </a:p>
          <a:p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Federal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Non-Profit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Seed Industry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State Forestry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Arial Black" panose="020B0A04020102020204" pitchFamily="34" charset="0"/>
                <a:cs typeface="Aharoni" panose="02010803020104030203" pitchFamily="2" charset="-79"/>
              </a:rPr>
              <a:t>Seed Cleaning and Testing Facilities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032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743</Words>
  <Application>Microsoft Office PowerPoint</Application>
  <PresentationFormat>On-screen Show (4:3)</PresentationFormat>
  <Paragraphs>142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2_Office Theme</vt:lpstr>
      <vt:lpstr>PowerPoint Presentation</vt:lpstr>
      <vt:lpstr>PowerPoint Presentation</vt:lpstr>
      <vt:lpstr>A Coordinated, Strategic Approach</vt:lpstr>
      <vt:lpstr>Moving Forward: Success Looks Like…</vt:lpstr>
      <vt:lpstr>Great Basin Partnerships within the Cycle of Seed Collection, Development, Production, and 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Kulpa, Sarah M</dc:creator>
  <cp:lastModifiedBy>Kulpa, Sarah M</cp:lastModifiedBy>
  <cp:revision>5</cp:revision>
  <dcterms:created xsi:type="dcterms:W3CDTF">2017-03-23T16:14:34Z</dcterms:created>
  <dcterms:modified xsi:type="dcterms:W3CDTF">2017-03-27T21:52:32Z</dcterms:modified>
</cp:coreProperties>
</file>